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64" r:id="rId4"/>
  </p:sldMasterIdLst>
  <p:notesMasterIdLst>
    <p:notesMasterId r:id="rId13"/>
  </p:notesMasterIdLst>
  <p:handoutMasterIdLst>
    <p:handoutMasterId r:id="rId14"/>
  </p:handoutMasterIdLst>
  <p:sldIdLst>
    <p:sldId id="298" r:id="rId5"/>
    <p:sldId id="291" r:id="rId6"/>
    <p:sldId id="292" r:id="rId7"/>
    <p:sldId id="297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  <a:srgbClr val="336699"/>
    <a:srgbClr val="333333"/>
    <a:srgbClr val="CCCCCC"/>
    <a:srgbClr val="002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70" autoAdjust="0"/>
  </p:normalViewPr>
  <p:slideViewPr>
    <p:cSldViewPr snapToGrid="0">
      <p:cViewPr varScale="1">
        <p:scale>
          <a:sx n="87" d="100"/>
          <a:sy n="87" d="100"/>
        </p:scale>
        <p:origin x="-15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04F3904E-C36D-4AE8-A977-2FB4BB1E6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47666721-5D8F-489C-B0C4-B7B1601F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40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E15411B-567C-4C04-BDA2-EA43C735419E}" type="slidenum">
              <a:rPr lang="en-US" altLang="en-US" b="0" smtClean="0">
                <a:latin typeface="Times" pitchFamily="18" charset="0"/>
              </a:rPr>
              <a:pPr/>
              <a:t>1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4BD4FC-EE8B-4CEF-A8EF-6C061EAAD692}" type="slidenum">
              <a:rPr lang="en-US" altLang="en-US" b="0" smtClean="0">
                <a:latin typeface="Times" pitchFamily="18" charset="0"/>
              </a:rPr>
              <a:pPr/>
              <a:t>2</a:t>
            </a:fld>
            <a:endParaRPr lang="en-US" altLang="en-US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72FCBC3-F707-4F73-9E83-615B410A7372}" type="slidenum">
              <a:rPr lang="en-US" altLang="en-US" sz="1200" b="0">
                <a:latin typeface="Times" pitchFamily="18" charset="0"/>
              </a:rPr>
              <a:pPr algn="r"/>
              <a:t>3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681FAF3-E73F-42DE-9A43-3B3B97341A28}" type="slidenum">
              <a:rPr lang="en-US" altLang="en-US" sz="1200" b="0">
                <a:latin typeface="Times" pitchFamily="18" charset="0"/>
              </a:rPr>
              <a:pPr algn="r"/>
              <a:t>4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DC41F4-001B-43E5-A294-C54CE174C2A4}" type="slidenum">
              <a:rPr lang="en-US" altLang="en-US" sz="1200" b="0">
                <a:latin typeface="Times" pitchFamily="18" charset="0"/>
              </a:rPr>
              <a:pPr algn="r"/>
              <a:t>5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5245D75-2D0A-4655-827E-69F122806AF4}" type="slidenum">
              <a:rPr lang="en-US" altLang="en-US" sz="1200" b="0">
                <a:latin typeface="Times" pitchFamily="18" charset="0"/>
              </a:rPr>
              <a:pPr algn="r"/>
              <a:t>6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D43C52-683D-4645-9B61-ECEA83048390}" type="slidenum">
              <a:rPr lang="en-US" altLang="en-US" sz="1200" b="0">
                <a:latin typeface="Times" pitchFamily="18" charset="0"/>
              </a:rPr>
              <a:pPr algn="r"/>
              <a:t>7</a:t>
            </a:fld>
            <a:endParaRPr lang="en-US" altLang="en-US" sz="1200" b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ert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17463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CitiCorp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204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fema_logo_smal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079500" y="44450"/>
            <a:ext cx="5435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5275" y="1382713"/>
            <a:ext cx="8543925" cy="10556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7538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2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AA2FE292-7CB8-499B-8805-ED1A4188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5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209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770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C9A7EDC2-007B-4AEF-9823-7D72E5A3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‒"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4BC38556-A744-4833-9B5F-39208C1E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86783483-0C9A-49D0-A4EA-EF79A58C7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A8AF9D8D-405D-4334-AD94-8D88CF5CC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9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84FC565A-B5F8-4E88-8D8E-6D6B137F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02CC2E08-13DA-44FF-B705-B4BFF4AEF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2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440FC9D4-6E27-4CFC-8CB3-3FBC28345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0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0708C1BE-0E39-4654-B3A7-003E728BE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3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Ts-</a:t>
            </a:r>
            <a:fld id="{455A86F6-96FB-4B5A-947C-5F49E9E8E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3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1" descr="cert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6156325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en-US"/>
              <a:t>CERT Basic Training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Ts-</a:t>
            </a:r>
            <a:fld id="{E9A13032-4DEF-48C7-9BC2-72361F755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5" descr="fema_logo_smal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73788"/>
            <a:ext cx="166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●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Tsunamis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CERT Basic Training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A Tsunami Is…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ocean wave produced by underwater earthquakes or landslides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7FFA4675-52B5-451F-8E2B-09F3F0105A1D}" type="slidenum">
              <a:rPr lang="en-US" altLang="en-US" b="0" smtClean="0"/>
              <a:pPr eaLnBrk="1" hangingPunct="1"/>
              <a:t>1</a:t>
            </a:fld>
            <a:endParaRPr lang="en-US" altLang="en-US" b="0" smtClean="0"/>
          </a:p>
        </p:txBody>
      </p:sp>
      <p:pic>
        <p:nvPicPr>
          <p:cNvPr id="4101" name="Picture 9" descr="tsunam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492375"/>
            <a:ext cx="5102225" cy="335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Tsunami Risks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Flooding</a:t>
            </a:r>
          </a:p>
          <a:p>
            <a:pPr eaLnBrk="1" hangingPunct="1"/>
            <a:r>
              <a:rPr lang="en-US" altLang="en-US" smtClean="0"/>
              <a:t>Contamination of drinking water</a:t>
            </a:r>
          </a:p>
          <a:p>
            <a:pPr eaLnBrk="1" hangingPunct="1"/>
            <a:r>
              <a:rPr lang="en-US" altLang="en-US" smtClean="0"/>
              <a:t>Fires from ruptured tanks or gas lines</a:t>
            </a:r>
          </a:p>
          <a:p>
            <a:pPr eaLnBrk="1" hangingPunct="1"/>
            <a:r>
              <a:rPr lang="en-US" altLang="en-US" smtClean="0"/>
              <a:t>Loss of vital community infrastructure</a:t>
            </a:r>
          </a:p>
          <a:p>
            <a:pPr eaLnBrk="1" hangingPunct="1"/>
            <a:r>
              <a:rPr lang="en-US" altLang="en-US" smtClean="0"/>
              <a:t>Complete devastation of coastal areas</a:t>
            </a:r>
          </a:p>
          <a:p>
            <a:pPr eaLnBrk="1" hangingPunct="1"/>
            <a:r>
              <a:rPr lang="en-US" altLang="en-US" smtClean="0"/>
              <a:t>Death</a:t>
            </a: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3B042E49-0921-423B-91C4-714C241C9561}" type="slidenum">
              <a:rPr lang="en-US" altLang="en-US" b="0" smtClean="0"/>
              <a:pPr eaLnBrk="1" hangingPunct="1"/>
              <a:t>2</a:t>
            </a:fld>
            <a:endParaRPr lang="en-US" altLang="en-US" b="0" smtClean="0"/>
          </a:p>
        </p:txBody>
      </p:sp>
      <p:sp>
        <p:nvSpPr>
          <p:cNvPr id="512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Tsunami Facts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68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24 tsunamis have caused damage in U.S. and territories during past 224 years </a:t>
            </a:r>
          </a:p>
          <a:p>
            <a:pPr eaLnBrk="1" hangingPunct="1"/>
            <a:r>
              <a:rPr lang="en-US" altLang="en-US" smtClean="0"/>
              <a:t>Wave height ranges: inches to 100+ feet</a:t>
            </a:r>
          </a:p>
          <a:p>
            <a:pPr eaLnBrk="1" hangingPunct="1"/>
            <a:r>
              <a:rPr lang="en-US" altLang="en-US" smtClean="0"/>
              <a:t>Tsunamis can travel upstream in coastal estuaries and rivers</a:t>
            </a:r>
          </a:p>
          <a:p>
            <a:pPr lvl="1" eaLnBrk="1" hangingPunct="1"/>
            <a:r>
              <a:rPr lang="en-US" altLang="en-US" smtClean="0"/>
              <a:t>Damaging waves as high as 60 feet extending inland from immediate coast </a:t>
            </a:r>
          </a:p>
          <a:p>
            <a:pPr eaLnBrk="1" hangingPunct="1"/>
            <a:r>
              <a:rPr lang="en-US" altLang="en-US" smtClean="0"/>
              <a:t>First wave of tsunami is usually not largest 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1918B596-3D48-4EAA-8B15-0BB6761FA4AF}" type="slidenum">
              <a:rPr lang="en-US" altLang="en-US" b="0" smtClean="0"/>
              <a:pPr eaLnBrk="1" hangingPunct="1"/>
              <a:t>3</a:t>
            </a:fld>
            <a:endParaRPr lang="en-US" altLang="en-US" b="0" smtClean="0"/>
          </a:p>
        </p:txBody>
      </p:sp>
      <p:sp>
        <p:nvSpPr>
          <p:cNvPr id="615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Tsunami Preparedness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Know risk and “coastal clues”</a:t>
            </a:r>
          </a:p>
          <a:p>
            <a:pPr eaLnBrk="1" hangingPunct="1"/>
            <a:r>
              <a:rPr lang="en-US" altLang="en-US" smtClean="0"/>
              <a:t>Plan and practice evacuation routes</a:t>
            </a:r>
          </a:p>
          <a:p>
            <a:pPr eaLnBrk="1" hangingPunct="1"/>
            <a:r>
              <a:rPr lang="en-US" altLang="en-US" smtClean="0"/>
              <a:t>Discuss tsunamis with your family</a:t>
            </a:r>
          </a:p>
          <a:p>
            <a:pPr eaLnBrk="1" hangingPunct="1"/>
            <a:r>
              <a:rPr lang="en-US" altLang="en-US" smtClean="0"/>
              <a:t>Talk to your insurance agent</a:t>
            </a:r>
          </a:p>
          <a:p>
            <a:pPr eaLnBrk="1" hangingPunct="1"/>
            <a:r>
              <a:rPr lang="en-US" altLang="en-US" smtClean="0"/>
              <a:t>Use NOAA Weather Radio</a:t>
            </a:r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4F773313-8300-4324-AC4B-C5877CBFF2A4}" type="slidenum">
              <a:rPr lang="en-US" altLang="en-US" b="0" smtClean="0"/>
              <a:pPr eaLnBrk="1" hangingPunct="1"/>
              <a:t>4</a:t>
            </a:fld>
            <a:endParaRPr lang="en-US" altLang="en-US" b="0" smtClean="0"/>
          </a:p>
        </p:txBody>
      </p:sp>
      <p:sp>
        <p:nvSpPr>
          <p:cNvPr id="717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Protecting Property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Avoid living within several hundred feet of coastline</a:t>
            </a:r>
          </a:p>
          <a:p>
            <a:pPr eaLnBrk="1" hangingPunct="1"/>
            <a:r>
              <a:rPr lang="en-US" altLang="en-US" smtClean="0"/>
              <a:t>Elevate coastal homes</a:t>
            </a:r>
          </a:p>
          <a:p>
            <a:pPr eaLnBrk="1" hangingPunct="1"/>
            <a:r>
              <a:rPr lang="en-US" altLang="en-US" smtClean="0"/>
              <a:t>Consult with professional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02FD048C-C725-4398-8FE1-21EB873B8708}" type="slidenum">
              <a:rPr lang="en-US" altLang="en-US" b="0" smtClean="0"/>
              <a:pPr eaLnBrk="1" hangingPunct="1"/>
              <a:t>5</a:t>
            </a:fld>
            <a:endParaRPr lang="en-US" altLang="en-US" b="0" smtClean="0"/>
          </a:p>
        </p:txBody>
      </p:sp>
      <p:sp>
        <p:nvSpPr>
          <p:cNvPr id="819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Tsunami Preparedness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strong, coastal earthquake occurs:</a:t>
            </a:r>
          </a:p>
          <a:p>
            <a:pPr lvl="1" eaLnBrk="1" hangingPunct="1"/>
            <a:r>
              <a:rPr lang="en-US" altLang="en-US" smtClean="0"/>
              <a:t>Drop, cover, and hold</a:t>
            </a:r>
          </a:p>
          <a:p>
            <a:pPr lvl="2" eaLnBrk="1" hangingPunct="1">
              <a:buFont typeface="Arial" charset="0"/>
              <a:buChar char="‒"/>
            </a:pPr>
            <a:r>
              <a:rPr lang="en-US" altLang="en-US" smtClean="0"/>
              <a:t>When shaking stops, evacuate quickly to higher ground away from coast, up to two miles inland</a:t>
            </a:r>
          </a:p>
          <a:p>
            <a:pPr lvl="1" eaLnBrk="1" hangingPunct="1"/>
            <a:r>
              <a:rPr lang="en-US" altLang="en-US" smtClean="0"/>
              <a:t>Gather your family</a:t>
            </a:r>
          </a:p>
          <a:p>
            <a:pPr lvl="1" eaLnBrk="1" hangingPunct="1"/>
            <a:r>
              <a:rPr lang="en-US" altLang="en-US" smtClean="0"/>
              <a:t>Leave everything else behind</a:t>
            </a:r>
          </a:p>
          <a:p>
            <a:pPr lvl="1" eaLnBrk="1" hangingPunct="1"/>
            <a:r>
              <a:rPr lang="en-US" altLang="en-US" smtClean="0"/>
              <a:t>Avoid downed power lines, buildings, and bridges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10440664-E3F2-486E-AC40-95ADF1CCA103}" type="slidenum">
              <a:rPr lang="en-US" altLang="en-US" b="0" smtClean="0"/>
              <a:pPr eaLnBrk="1" hangingPunct="1"/>
              <a:t>6</a:t>
            </a:fld>
            <a:endParaRPr lang="en-US" altLang="en-US" b="0" smtClean="0"/>
          </a:p>
        </p:txBody>
      </p:sp>
      <p:sp>
        <p:nvSpPr>
          <p:cNvPr id="922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If a Warning is Issued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If in tsunami risk area, evacuate immediately</a:t>
            </a:r>
          </a:p>
          <a:p>
            <a:pPr eaLnBrk="1" hangingPunct="1"/>
            <a:r>
              <a:rPr lang="en-US" altLang="en-US" sz="3000" smtClean="0"/>
              <a:t>Follow instructions issued by local authorities</a:t>
            </a:r>
          </a:p>
          <a:p>
            <a:pPr eaLnBrk="1" hangingPunct="1"/>
            <a:r>
              <a:rPr lang="en-US" altLang="en-US" sz="3000" smtClean="0"/>
              <a:t>Get to higher ground as far inland as possible</a:t>
            </a:r>
          </a:p>
          <a:p>
            <a:pPr eaLnBrk="1" hangingPunct="1"/>
            <a:r>
              <a:rPr lang="en-US" altLang="en-US" sz="3000" smtClean="0"/>
              <a:t>Listen to NOAA Weather Radio or Coast Guard emergency frequency station</a:t>
            </a:r>
          </a:p>
          <a:p>
            <a:pPr eaLnBrk="1" hangingPunct="1"/>
            <a:r>
              <a:rPr lang="en-US" altLang="en-US" sz="3000" smtClean="0"/>
              <a:t>Return home only after local officials tell you that it is safe</a:t>
            </a:r>
          </a:p>
          <a:p>
            <a:pPr eaLnBrk="1" hangingPunct="1"/>
            <a:r>
              <a:rPr lang="en-US" altLang="en-US" sz="3000" smtClean="0"/>
              <a:t>If already out on ocean, be sure to get as far from coast as possible</a:t>
            </a: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Ts-</a:t>
            </a:r>
            <a:fld id="{E6E6591A-091A-44C9-A80C-6C772A07A6E3}" type="slidenum">
              <a:rPr lang="en-US" altLang="en-US" b="0" smtClean="0"/>
              <a:pPr eaLnBrk="1" hangingPunct="1"/>
              <a:t>7</a:t>
            </a:fld>
            <a:endParaRPr lang="en-US" altLang="en-US" b="0" smtClean="0"/>
          </a:p>
        </p:txBody>
      </p:sp>
      <p:sp>
        <p:nvSpPr>
          <p:cNvPr id="10245" name="Slide Number Placeholder 4"/>
          <p:cNvSpPr txBox="1">
            <a:spLocks noGrp="1"/>
          </p:cNvSpPr>
          <p:nvPr/>
        </p:nvSpPr>
        <p:spPr bwMode="auto">
          <a:xfrm>
            <a:off x="7696200" y="6611938"/>
            <a:ext cx="1066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9D414B6-2C63-4D0D-9E07-39FD9173372E}" type="slidenum">
              <a:rPr lang="en-US" altLang="en-US" sz="1400" b="0"/>
              <a:pPr algn="r" eaLnBrk="1" hangingPunct="1"/>
              <a:t>7</a:t>
            </a:fld>
            <a:endParaRPr lang="en-US" altLang="en-US" sz="1400" b="0"/>
          </a:p>
        </p:txBody>
      </p:sp>
      <p:sp>
        <p:nvSpPr>
          <p:cNvPr id="1024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44838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/>
              <a:t>CERT Basic Training</a:t>
            </a:r>
          </a:p>
          <a:p>
            <a:pPr eaLnBrk="1" hangingPunct="1"/>
            <a:r>
              <a:rPr lang="en-US" altLang="en-US" b="0" smtClean="0"/>
              <a:t>Unit 1: Tsunamis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_ppt_template_all but TTT">
  <a:themeElements>
    <a:clrScheme name="Cert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rt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rt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4E6717E8D334DB41EECC6BFB9AFD2" ma:contentTypeVersion="0" ma:contentTypeDescription="Create a new document." ma:contentTypeScope="" ma:versionID="e040c4fd0f68f005cdd4875e4a8a37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97FC02-D46E-47AE-B945-9193785570D7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474F5A-34EA-4E19-8F44-77C83BF592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76E021-1881-4BBA-AB79-BD28E7FD0C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Cert_ppt_template_all but TTT.pot</Template>
  <TotalTime>934</TotalTime>
  <Words>321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Cert_ppt_template_all but TTT</vt:lpstr>
      <vt:lpstr>Tsunamis</vt:lpstr>
      <vt:lpstr>A Tsunami Is…</vt:lpstr>
      <vt:lpstr>Tsunami Risks</vt:lpstr>
      <vt:lpstr>Tsunami Facts</vt:lpstr>
      <vt:lpstr>Tsunami Preparedness</vt:lpstr>
      <vt:lpstr>Protecting Property</vt:lpstr>
      <vt:lpstr>Tsunami Preparedness</vt:lpstr>
      <vt:lpstr>If a Warning is Issued</vt:lpstr>
    </vt:vector>
  </TitlesOfParts>
  <Company>FEMA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Basic Training Hazards – Tsunamis</dc:title>
  <dc:subject>This presentation discusses Community Emergency Response Team (CERT) Basic Training tsunami hazards.</dc:subject>
  <dc:creator>FEMA;Community Emergency Response Team;CitizenCorps</dc:creator>
  <cp:keywords>FEMA, CERT, basic, training, hazards, tsunami</cp:keywords>
  <cp:lastModifiedBy>Jones, Cynthia</cp:lastModifiedBy>
  <cp:revision>154</cp:revision>
  <cp:lastPrinted>2005-12-21T16:28:49Z</cp:lastPrinted>
  <dcterms:created xsi:type="dcterms:W3CDTF">2005-12-20T16:22:26Z</dcterms:created>
  <dcterms:modified xsi:type="dcterms:W3CDTF">2016-03-01T20:39:06Z</dcterms:modified>
</cp:coreProperties>
</file>