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64" r:id="rId4"/>
  </p:sldMasterIdLst>
  <p:notesMasterIdLst>
    <p:notesMasterId r:id="rId16"/>
  </p:notesMasterIdLst>
  <p:handoutMasterIdLst>
    <p:handoutMasterId r:id="rId17"/>
  </p:handoutMasterIdLst>
  <p:sldIdLst>
    <p:sldId id="301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CFCF"/>
    <a:srgbClr val="336699"/>
    <a:srgbClr val="333333"/>
    <a:srgbClr val="CCCCCC"/>
    <a:srgbClr val="002F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61" autoAdjust="0"/>
    <p:restoredTop sz="94658" autoAdjust="0"/>
  </p:normalViewPr>
  <p:slideViewPr>
    <p:cSldViewPr snapToGrid="0">
      <p:cViewPr>
        <p:scale>
          <a:sx n="75" d="100"/>
          <a:sy n="75" d="100"/>
        </p:scale>
        <p:origin x="-1938" y="-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-175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" pitchFamily="18" charset="0"/>
              </a:defRPr>
            </a:lvl1pPr>
          </a:lstStyle>
          <a:p>
            <a:pPr>
              <a:defRPr/>
            </a:pPr>
            <a:fld id="{8CFE58F4-D066-4A05-9AFF-3538F6FAA7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62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" pitchFamily="18" charset="0"/>
              </a:defRPr>
            </a:lvl1pPr>
          </a:lstStyle>
          <a:p>
            <a:pPr>
              <a:defRPr/>
            </a:pPr>
            <a:fld id="{4D6A739B-0ED5-43DC-99CD-D5DA13C6B3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4427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458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1DD67C31-0DCD-4693-A94F-920C1E0DBE3C}" type="slidenum">
              <a:rPr lang="en-US" altLang="en-US" sz="1200" b="0">
                <a:latin typeface="Times" pitchFamily="18" charset="0"/>
              </a:rPr>
              <a:pPr algn="r"/>
              <a:t>9</a:t>
            </a:fld>
            <a:endParaRPr lang="en-US" altLang="en-US" sz="1200" b="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560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6C924E16-0883-43FB-923E-E41D1CAAB315}" type="slidenum">
              <a:rPr lang="en-US" altLang="en-US" sz="1200" b="0">
                <a:latin typeface="Times" pitchFamily="18" charset="0"/>
              </a:rPr>
              <a:pPr algn="r"/>
              <a:t>10</a:t>
            </a:fld>
            <a:endParaRPr lang="en-US" altLang="en-US" sz="1200" b="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D04C0873-F0B9-4673-8E6C-F5325EB8946D}" type="slidenum">
              <a:rPr lang="en-US" altLang="en-US" b="0" smtClean="0">
                <a:latin typeface="Times" pitchFamily="18" charset="0"/>
              </a:rPr>
              <a:pPr/>
              <a:t>1</a:t>
            </a:fld>
            <a:endParaRPr lang="en-US" altLang="en-US" b="0" smtClean="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8DC3E82B-32C5-40FE-85F0-DC9CBE9D88A7}" type="slidenum">
              <a:rPr lang="en-US" altLang="en-US" b="0" smtClean="0">
                <a:latin typeface="Times" pitchFamily="18" charset="0"/>
              </a:rPr>
              <a:pPr/>
              <a:t>2</a:t>
            </a:fld>
            <a:endParaRPr lang="en-US" altLang="en-US" b="0" smtClean="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843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C88C3255-6910-45F6-96C0-4C59D2881469}" type="slidenum">
              <a:rPr lang="en-US" altLang="en-US" sz="1200" b="0">
                <a:latin typeface="Times" pitchFamily="18" charset="0"/>
              </a:rPr>
              <a:pPr algn="r"/>
              <a:t>3</a:t>
            </a:fld>
            <a:endParaRPr lang="en-US" altLang="en-US" sz="1200" b="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946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E27BD337-3026-4489-8E5F-DA3C5C0F3D0C}" type="slidenum">
              <a:rPr lang="en-US" altLang="en-US" sz="1200" b="0">
                <a:latin typeface="Times" pitchFamily="18" charset="0"/>
              </a:rPr>
              <a:pPr algn="r"/>
              <a:t>4</a:t>
            </a:fld>
            <a:endParaRPr lang="en-US" altLang="en-US" sz="1200" b="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048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86817855-CAA2-4A67-BB8E-6B277920F4F9}" type="slidenum">
              <a:rPr lang="en-US" altLang="en-US" sz="1200" b="0">
                <a:latin typeface="Times" pitchFamily="18" charset="0"/>
              </a:rPr>
              <a:pPr algn="r"/>
              <a:t>5</a:t>
            </a:fld>
            <a:endParaRPr lang="en-US" altLang="en-US" sz="1200" b="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150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F6626F7D-42D8-4552-8E80-1B9ADDBEDF13}" type="slidenum">
              <a:rPr lang="en-US" altLang="en-US" sz="1200" b="0">
                <a:latin typeface="Times" pitchFamily="18" charset="0"/>
              </a:rPr>
              <a:pPr algn="r"/>
              <a:t>6</a:t>
            </a:fld>
            <a:endParaRPr lang="en-US" altLang="en-US" sz="1200" b="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253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8D721F17-B6BD-472F-9A0F-D2518E95E48B}" type="slidenum">
              <a:rPr lang="en-US" altLang="en-US" sz="1200" b="0">
                <a:latin typeface="Times" pitchFamily="18" charset="0"/>
              </a:rPr>
              <a:pPr algn="r"/>
              <a:t>7</a:t>
            </a:fld>
            <a:endParaRPr lang="en-US" altLang="en-US" sz="1200" b="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355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A688F8FA-CDA6-4E89-A01F-89B08E534102}" type="slidenum">
              <a:rPr lang="en-US" altLang="en-US" sz="1200" b="0">
                <a:latin typeface="Times" pitchFamily="18" charset="0"/>
              </a:rPr>
              <a:pPr algn="r"/>
              <a:t>8</a:t>
            </a:fld>
            <a:endParaRPr lang="en-US" altLang="en-US" sz="1200" b="0">
              <a:latin typeface="Times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cert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2263" y="17463"/>
            <a:ext cx="12382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5" descr="CitiCorp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6248400"/>
            <a:ext cx="20478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5" descr="fema_logo_small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8" y="6173788"/>
            <a:ext cx="16605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7"/>
          <p:cNvSpPr txBox="1">
            <a:spLocks noChangeArrowheads="1"/>
          </p:cNvSpPr>
          <p:nvPr userDrawn="1"/>
        </p:nvSpPr>
        <p:spPr bwMode="auto">
          <a:xfrm>
            <a:off x="1079500" y="44450"/>
            <a:ext cx="5435600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spcBef>
                <a:spcPct val="50000"/>
              </a:spcBef>
              <a:defRPr/>
            </a:pPr>
            <a:endParaRPr lang="en-US" sz="3600" b="0">
              <a:solidFill>
                <a:schemeClr val="bg1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95275" y="1382713"/>
            <a:ext cx="8543925" cy="1055687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27538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996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CERT Basic Training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W-</a:t>
            </a:r>
            <a:fld id="{EB901894-307F-4896-BACD-3B8EE2F624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290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04800"/>
            <a:ext cx="22098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304800"/>
            <a:ext cx="64770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CERT Basic Training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W-</a:t>
            </a:r>
            <a:fld id="{BA11BDE3-C3A1-4A77-BD4D-036F2EEB57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39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buFont typeface="Arial" pitchFamily="34" charset="0"/>
              <a:buChar char="‒"/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CERT Basic Training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W-</a:t>
            </a:r>
            <a:fld id="{7BF9E0BE-857B-4B1E-ABD7-252E3A96A2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073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CERT Basic Training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W-</a:t>
            </a:r>
            <a:fld id="{6E29CE44-65A0-4FE0-9D27-203D3931B2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611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CERT Basic Training</a:t>
            </a: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W-</a:t>
            </a:r>
            <a:fld id="{E465AF4C-B46B-46BC-B37A-2724E51BCB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958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CERT Basic Training</a:t>
            </a:r>
          </a:p>
        </p:txBody>
      </p:sp>
      <p:sp>
        <p:nvSpPr>
          <p:cNvPr id="8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W-</a:t>
            </a:r>
            <a:fld id="{CE5A8E66-3789-4E87-B4F9-B7417BB238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000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CERT Basic Training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W-</a:t>
            </a:r>
            <a:fld id="{07AF29F5-B835-4AA1-BA52-5A9C2FBE33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787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CERT Basic Training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W-</a:t>
            </a:r>
            <a:fld id="{CF25D75F-04B5-4FC7-AEBF-7626A7A6A0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923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CERT Basic Training</a:t>
            </a: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W-</a:t>
            </a:r>
            <a:fld id="{9D946393-BC70-4C24-8F8D-5B9C50011C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890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CERT Basic Training</a:t>
            </a: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W-</a:t>
            </a:r>
            <a:fld id="{E0DFB3D3-7BA7-4EDC-9E7B-624E62BB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41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414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304800"/>
            <a:ext cx="8839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028" name="Picture 11" descr="certlogo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2263" y="6156325"/>
            <a:ext cx="12382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9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46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r>
              <a:rPr lang="en-US"/>
              <a:t>CERT Basic Training</a:t>
            </a:r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5626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r>
              <a:rPr lang="en-US"/>
              <a:t>W-</a:t>
            </a:r>
            <a:fld id="{69A3DFBB-AA42-4AB8-8F23-CFDFDFC15C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15" descr="fema_logo_small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8" y="6173788"/>
            <a:ext cx="16605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Font typeface="Arial" charset="0"/>
        <a:buChar char="●"/>
        <a:defRPr sz="3200">
          <a:solidFill>
            <a:srgbClr val="0066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Font typeface="Wingdings" pitchFamily="2" charset="2"/>
        <a:buChar char="§"/>
        <a:defRPr sz="2800">
          <a:solidFill>
            <a:srgbClr val="0066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Font typeface="Wingdings" pitchFamily="2" charset="2"/>
        <a:buChar char="v"/>
        <a:defRPr sz="2400">
          <a:solidFill>
            <a:srgbClr val="0066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Font typeface="Wingdings" pitchFamily="2" charset="2"/>
        <a:buChar char="§"/>
        <a:defRPr sz="2000">
          <a:solidFill>
            <a:srgbClr val="0066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Font typeface="Wingdings" pitchFamily="2" charset="2"/>
        <a:buChar char="v"/>
        <a:defRPr sz="1600">
          <a:solidFill>
            <a:srgbClr val="0066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6600"/>
        </a:buClr>
        <a:buFont typeface="Wingdings" pitchFamily="2" charset="2"/>
        <a:buChar char="v"/>
        <a:defRPr sz="1600">
          <a:solidFill>
            <a:srgbClr val="0066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6600"/>
        </a:buClr>
        <a:buFont typeface="Wingdings" pitchFamily="2" charset="2"/>
        <a:buChar char="v"/>
        <a:defRPr sz="1600">
          <a:solidFill>
            <a:srgbClr val="0066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6600"/>
        </a:buClr>
        <a:buFont typeface="Wingdings" pitchFamily="2" charset="2"/>
        <a:buChar char="v"/>
        <a:defRPr sz="1600">
          <a:solidFill>
            <a:srgbClr val="0066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6600"/>
        </a:buClr>
        <a:buFont typeface="Wingdings" pitchFamily="2" charset="2"/>
        <a:buChar char="v"/>
        <a:defRPr sz="1600">
          <a:solidFill>
            <a:srgbClr val="0066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dirty="0"/>
              <a:t>Winter Storms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</a:rPr>
              <a:t>CERT Basic Training</a:t>
            </a:r>
          </a:p>
          <a:p>
            <a:pPr eaLnBrk="1" hangingPunct="1"/>
            <a:r>
              <a:rPr lang="en-US" altLang="en-US" smtClean="0">
                <a:solidFill>
                  <a:schemeClr val="tx1"/>
                </a:solidFill>
              </a:rPr>
              <a:t>Hazards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Times New Roman" pitchFamily="18" charset="0"/>
              </a:rPr>
              <a:t>During a Winter Storm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Stay indoors and dress warmly</a:t>
            </a:r>
          </a:p>
          <a:p>
            <a:pPr eaLnBrk="1" hangingPunct="1"/>
            <a:r>
              <a:rPr lang="en-US" altLang="en-US" smtClean="0"/>
              <a:t>Eat and drink regularly </a:t>
            </a:r>
          </a:p>
          <a:p>
            <a:pPr eaLnBrk="1" hangingPunct="1"/>
            <a:r>
              <a:rPr lang="en-US" altLang="en-US" smtClean="0"/>
              <a:t>Conserve fuel</a:t>
            </a:r>
          </a:p>
          <a:p>
            <a:pPr eaLnBrk="1" hangingPunct="1"/>
            <a:r>
              <a:rPr lang="en-US" altLang="en-US" smtClean="0"/>
              <a:t>If outside, protect yourself from hazards</a:t>
            </a:r>
          </a:p>
        </p:txBody>
      </p:sp>
      <p:sp>
        <p:nvSpPr>
          <p:cNvPr id="12292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 smtClean="0"/>
              <a:t>W-</a:t>
            </a:r>
            <a:fld id="{0F742339-BC31-4333-B2BB-4969A6ECCC2E}" type="slidenum">
              <a:rPr lang="en-US" altLang="en-US" b="0" smtClean="0"/>
              <a:pPr eaLnBrk="1" hangingPunct="1"/>
              <a:t>9</a:t>
            </a:fld>
            <a:endParaRPr lang="en-US" altLang="en-US" b="0" smtClean="0"/>
          </a:p>
        </p:txBody>
      </p:sp>
      <p:sp>
        <p:nvSpPr>
          <p:cNvPr id="12294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144838" y="6245225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 smtClean="0"/>
              <a:t>CERT Basic Training</a:t>
            </a:r>
          </a:p>
          <a:p>
            <a:pPr eaLnBrk="1" hangingPunct="1"/>
            <a:r>
              <a:rPr lang="en-US" altLang="en-US" b="0" smtClean="0"/>
              <a:t>Unit 1: Winter Storms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Times New Roman" pitchFamily="18" charset="0"/>
              </a:rPr>
              <a:t>Winter Travel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Avoid it, if possible!</a:t>
            </a:r>
            <a:r>
              <a:rPr lang="en-US" altLang="en-US" smtClean="0"/>
              <a:t> </a:t>
            </a:r>
          </a:p>
          <a:p>
            <a:pPr eaLnBrk="1" hangingPunct="1"/>
            <a:r>
              <a:rPr lang="en-US" altLang="en-US" smtClean="0"/>
              <a:t>If you MUST travel in winter weather:</a:t>
            </a:r>
          </a:p>
          <a:p>
            <a:pPr lvl="1" eaLnBrk="1" hangingPunct="1"/>
            <a:r>
              <a:rPr lang="en-US" altLang="en-US" smtClean="0"/>
              <a:t>Winterize your vehicle</a:t>
            </a:r>
          </a:p>
          <a:p>
            <a:pPr lvl="1" eaLnBrk="1" hangingPunct="1"/>
            <a:r>
              <a:rPr lang="en-US" altLang="en-US" smtClean="0"/>
              <a:t>Keep charged cell phone or two-way radio with you at all times </a:t>
            </a:r>
          </a:p>
          <a:p>
            <a:pPr lvl="1" eaLnBrk="1" hangingPunct="1"/>
            <a:r>
              <a:rPr lang="en-US" altLang="en-US" smtClean="0"/>
              <a:t>Carry disaster supply kit in your vehicle</a:t>
            </a:r>
          </a:p>
          <a:p>
            <a:pPr lvl="1" eaLnBrk="1" hangingPunct="1"/>
            <a:r>
              <a:rPr lang="en-US" altLang="en-US" smtClean="0"/>
              <a:t>If stranded, stay inside your vehicle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13316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 smtClean="0"/>
              <a:t>W-</a:t>
            </a:r>
            <a:fld id="{6BEADF5B-3F81-4B53-9929-00F5BF1658FA}" type="slidenum">
              <a:rPr lang="en-US" altLang="en-US" b="0" smtClean="0"/>
              <a:pPr eaLnBrk="1" hangingPunct="1"/>
              <a:t>10</a:t>
            </a:fld>
            <a:endParaRPr lang="en-US" altLang="en-US" b="0" smtClean="0"/>
          </a:p>
        </p:txBody>
      </p:sp>
      <p:sp>
        <p:nvSpPr>
          <p:cNvPr id="13318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144838" y="6245225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 smtClean="0"/>
              <a:t>CERT Basic Training</a:t>
            </a:r>
          </a:p>
          <a:p>
            <a:pPr eaLnBrk="1" hangingPunct="1"/>
            <a:r>
              <a:rPr lang="en-US" altLang="en-US" b="0" smtClean="0"/>
              <a:t>Unit 1: Winter Storms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Times New Roman" pitchFamily="18" charset="0"/>
              </a:rPr>
              <a:t>Winter Storms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Range</a:t>
            </a:r>
          </a:p>
          <a:p>
            <a:pPr lvl="1" eaLnBrk="1" hangingPunct="1"/>
            <a:r>
              <a:rPr lang="en-US" altLang="en-US" smtClean="0"/>
              <a:t>Moderate snow over a few hours</a:t>
            </a:r>
          </a:p>
          <a:p>
            <a:pPr lvl="1" eaLnBrk="1" hangingPunct="1"/>
            <a:r>
              <a:rPr lang="en-US" altLang="en-US" smtClean="0"/>
              <a:t>Blizzard conditions with blinding wind-driven snow that lasts for several days</a:t>
            </a:r>
          </a:p>
          <a:p>
            <a:pPr eaLnBrk="1" hangingPunct="1"/>
            <a:r>
              <a:rPr lang="en-US" altLang="en-US" smtClean="0"/>
              <a:t>Many winter storms are accompanied by:</a:t>
            </a:r>
          </a:p>
          <a:p>
            <a:pPr lvl="1" eaLnBrk="1" hangingPunct="1"/>
            <a:r>
              <a:rPr lang="en-US" altLang="en-US" smtClean="0"/>
              <a:t>Low temperatures</a:t>
            </a:r>
          </a:p>
          <a:p>
            <a:pPr lvl="1" eaLnBrk="1" hangingPunct="1"/>
            <a:r>
              <a:rPr lang="en-US" altLang="en-US" smtClean="0"/>
              <a:t>Heavy or blowing snow, severely reducing visibility</a:t>
            </a:r>
          </a:p>
        </p:txBody>
      </p:sp>
      <p:sp>
        <p:nvSpPr>
          <p:cNvPr id="4100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 smtClean="0"/>
              <a:t>W-</a:t>
            </a:r>
            <a:fld id="{50E51738-AFE7-4E81-B03A-0DCC81CA1C30}" type="slidenum">
              <a:rPr lang="en-US" altLang="en-US" b="0" smtClean="0"/>
              <a:pPr eaLnBrk="1" hangingPunct="1"/>
              <a:t>1</a:t>
            </a:fld>
            <a:endParaRPr lang="en-US" altLang="en-US" b="0" smtClean="0"/>
          </a:p>
        </p:txBody>
      </p:sp>
      <p:sp>
        <p:nvSpPr>
          <p:cNvPr id="4101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144838" y="6245225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 smtClean="0"/>
              <a:t>CERT Basic Training</a:t>
            </a:r>
          </a:p>
          <a:p>
            <a:pPr eaLnBrk="1" hangingPunct="1"/>
            <a:r>
              <a:rPr lang="en-US" altLang="en-US" b="0" smtClean="0"/>
              <a:t>Unit 1: Winter Storms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Times New Roman" pitchFamily="18" charset="0"/>
              </a:rPr>
              <a:t>Winter Storm Risks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Automobile or other transportation accidents</a:t>
            </a:r>
          </a:p>
          <a:p>
            <a:pPr eaLnBrk="1" hangingPunct="1"/>
            <a:r>
              <a:rPr lang="en-US" altLang="en-US" smtClean="0"/>
              <a:t>Exhaustion and heart attacks </a:t>
            </a:r>
          </a:p>
          <a:p>
            <a:pPr eaLnBrk="1" hangingPunct="1"/>
            <a:r>
              <a:rPr lang="en-US" altLang="en-US" smtClean="0"/>
              <a:t>Hypothermia and frostbite </a:t>
            </a:r>
          </a:p>
          <a:p>
            <a:pPr eaLnBrk="1" hangingPunct="1"/>
            <a:r>
              <a:rPr lang="en-US" altLang="en-US" smtClean="0"/>
              <a:t>House fires </a:t>
            </a:r>
          </a:p>
          <a:p>
            <a:pPr eaLnBrk="1" hangingPunct="1"/>
            <a:r>
              <a:rPr lang="en-US" altLang="en-US" smtClean="0"/>
              <a:t>Asphyxiation</a:t>
            </a:r>
          </a:p>
        </p:txBody>
      </p:sp>
      <p:sp>
        <p:nvSpPr>
          <p:cNvPr id="5124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 smtClean="0"/>
              <a:t>W-</a:t>
            </a:r>
            <a:fld id="{7F90202C-D48A-4570-9A2B-1346ABF50E0D}" type="slidenum">
              <a:rPr lang="en-US" altLang="en-US" b="0" smtClean="0"/>
              <a:pPr eaLnBrk="1" hangingPunct="1"/>
              <a:t>2</a:t>
            </a:fld>
            <a:endParaRPr lang="en-US" altLang="en-US" b="0" smtClean="0"/>
          </a:p>
        </p:txBody>
      </p:sp>
      <p:sp>
        <p:nvSpPr>
          <p:cNvPr id="512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144838" y="6245225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 smtClean="0"/>
              <a:t>CERT Basic Training</a:t>
            </a:r>
          </a:p>
          <a:p>
            <a:pPr eaLnBrk="1" hangingPunct="1"/>
            <a:r>
              <a:rPr lang="en-US" altLang="en-US" b="0" smtClean="0"/>
              <a:t>Unit 1: Winter Storms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Times New Roman" pitchFamily="18" charset="0"/>
              </a:rPr>
              <a:t>Elements of Winter Storms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Heavy snow</a:t>
            </a:r>
          </a:p>
          <a:p>
            <a:pPr eaLnBrk="1" hangingPunct="1"/>
            <a:r>
              <a:rPr lang="en-US" altLang="en-US" smtClean="0"/>
              <a:t>Ice – Perhaps the greatest danger of all!  </a:t>
            </a:r>
          </a:p>
          <a:p>
            <a:pPr eaLnBrk="1" hangingPunct="1"/>
            <a:r>
              <a:rPr lang="en-US" altLang="en-US" smtClean="0"/>
              <a:t>Winter flooding</a:t>
            </a:r>
          </a:p>
          <a:p>
            <a:pPr eaLnBrk="1" hangingPunct="1"/>
            <a:r>
              <a:rPr lang="en-US" altLang="en-US" smtClean="0"/>
              <a:t>Cold</a:t>
            </a:r>
          </a:p>
        </p:txBody>
      </p:sp>
      <p:sp>
        <p:nvSpPr>
          <p:cNvPr id="6148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 smtClean="0"/>
              <a:t>W-</a:t>
            </a:r>
            <a:fld id="{26B00FDC-C330-42D4-86B8-6D7937084A0C}" type="slidenum">
              <a:rPr lang="en-US" altLang="en-US" b="0" smtClean="0"/>
              <a:pPr eaLnBrk="1" hangingPunct="1"/>
              <a:t>3</a:t>
            </a:fld>
            <a:endParaRPr lang="en-US" altLang="en-US" b="0" smtClean="0"/>
          </a:p>
        </p:txBody>
      </p:sp>
      <p:sp>
        <p:nvSpPr>
          <p:cNvPr id="6150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144838" y="6245225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 smtClean="0"/>
              <a:t>CERT Basic Training</a:t>
            </a:r>
          </a:p>
          <a:p>
            <a:pPr eaLnBrk="1" hangingPunct="1"/>
            <a:r>
              <a:rPr lang="en-US" altLang="en-US" b="0" smtClean="0"/>
              <a:t>Unit 1: Winter Storms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Times New Roman" pitchFamily="18" charset="0"/>
              </a:rPr>
              <a:t>Types of Snow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Blizzards</a:t>
            </a:r>
          </a:p>
          <a:p>
            <a:pPr eaLnBrk="1" hangingPunct="1"/>
            <a:r>
              <a:rPr lang="en-US" altLang="en-US" smtClean="0"/>
              <a:t>Blowing snow</a:t>
            </a:r>
          </a:p>
          <a:p>
            <a:pPr eaLnBrk="1" hangingPunct="1"/>
            <a:r>
              <a:rPr lang="en-US" altLang="en-US" smtClean="0"/>
              <a:t>Snow squalls</a:t>
            </a:r>
          </a:p>
          <a:p>
            <a:pPr eaLnBrk="1" hangingPunct="1"/>
            <a:r>
              <a:rPr lang="en-US" altLang="en-US" smtClean="0"/>
              <a:t>Snow showers</a:t>
            </a:r>
          </a:p>
        </p:txBody>
      </p:sp>
      <p:sp>
        <p:nvSpPr>
          <p:cNvPr id="7172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 smtClean="0"/>
              <a:t>W-</a:t>
            </a:r>
            <a:fld id="{5FF4065F-5C17-4DCE-AE73-28E15D727AC6}" type="slidenum">
              <a:rPr lang="en-US" altLang="en-US" b="0" smtClean="0"/>
              <a:pPr eaLnBrk="1" hangingPunct="1"/>
              <a:t>4</a:t>
            </a:fld>
            <a:endParaRPr lang="en-US" altLang="en-US" b="0" smtClean="0"/>
          </a:p>
        </p:txBody>
      </p:sp>
      <p:sp>
        <p:nvSpPr>
          <p:cNvPr id="7174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144838" y="6245225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 smtClean="0"/>
              <a:t>CERT Basic Training</a:t>
            </a:r>
          </a:p>
          <a:p>
            <a:pPr eaLnBrk="1" hangingPunct="1"/>
            <a:r>
              <a:rPr lang="en-US" altLang="en-US" b="0" smtClean="0"/>
              <a:t>Unit 1: Winter Storms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Times New Roman" pitchFamily="18" charset="0"/>
              </a:rPr>
              <a:t>Ice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Sleet</a:t>
            </a:r>
          </a:p>
          <a:p>
            <a:pPr eaLnBrk="1" hangingPunct="1"/>
            <a:r>
              <a:rPr lang="en-US" altLang="en-US" smtClean="0"/>
              <a:t>Freezing rain</a:t>
            </a:r>
          </a:p>
          <a:p>
            <a:pPr eaLnBrk="1" hangingPunct="1"/>
            <a:r>
              <a:rPr lang="en-US" altLang="en-US" smtClean="0"/>
              <a:t>Ice storm</a:t>
            </a:r>
          </a:p>
          <a:p>
            <a:pPr eaLnBrk="1" hangingPunct="1">
              <a:buFont typeface="Arial" charset="0"/>
              <a:buNone/>
            </a:pPr>
            <a:endParaRPr lang="en-US" altLang="en-US" smtClean="0"/>
          </a:p>
        </p:txBody>
      </p:sp>
      <p:sp>
        <p:nvSpPr>
          <p:cNvPr id="8196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 smtClean="0"/>
              <a:t>W-</a:t>
            </a:r>
            <a:fld id="{E8F167CD-54AD-43FD-AA21-97B45475FC09}" type="slidenum">
              <a:rPr lang="en-US" altLang="en-US" b="0" smtClean="0"/>
              <a:pPr eaLnBrk="1" hangingPunct="1"/>
              <a:t>5</a:t>
            </a:fld>
            <a:endParaRPr lang="en-US" altLang="en-US" b="0" smtClean="0"/>
          </a:p>
        </p:txBody>
      </p:sp>
      <p:sp>
        <p:nvSpPr>
          <p:cNvPr id="8198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144838" y="6245225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 smtClean="0"/>
              <a:t>CERT Basic Training</a:t>
            </a:r>
          </a:p>
          <a:p>
            <a:pPr eaLnBrk="1" hangingPunct="1"/>
            <a:r>
              <a:rPr lang="en-US" altLang="en-US" b="0" smtClean="0"/>
              <a:t>Unit 1: Winter Storms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Times New Roman" pitchFamily="18" charset="0"/>
              </a:rPr>
              <a:t>Winter Flooding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Coastal floods</a:t>
            </a:r>
          </a:p>
          <a:p>
            <a:pPr eaLnBrk="1" hangingPunct="1"/>
            <a:r>
              <a:rPr lang="en-US" altLang="en-US" smtClean="0"/>
              <a:t>Ice jams</a:t>
            </a:r>
          </a:p>
          <a:p>
            <a:pPr eaLnBrk="1" hangingPunct="1"/>
            <a:r>
              <a:rPr lang="en-US" altLang="en-US" smtClean="0"/>
              <a:t>Snowmelt</a:t>
            </a:r>
            <a:endParaRPr lang="en-US" altLang="en-US" sz="3000" smtClean="0"/>
          </a:p>
        </p:txBody>
      </p:sp>
      <p:sp>
        <p:nvSpPr>
          <p:cNvPr id="9220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 smtClean="0"/>
              <a:t>W-</a:t>
            </a:r>
            <a:fld id="{04CF6951-0334-493C-8F4E-E150D6B74756}" type="slidenum">
              <a:rPr lang="en-US" altLang="en-US" b="0" smtClean="0"/>
              <a:pPr eaLnBrk="1" hangingPunct="1"/>
              <a:t>6</a:t>
            </a:fld>
            <a:endParaRPr lang="en-US" altLang="en-US" b="0" smtClean="0"/>
          </a:p>
        </p:txBody>
      </p:sp>
      <p:sp>
        <p:nvSpPr>
          <p:cNvPr id="922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144838" y="6245225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 smtClean="0"/>
              <a:t>CERT Basic Training</a:t>
            </a:r>
          </a:p>
          <a:p>
            <a:pPr eaLnBrk="1" hangingPunct="1"/>
            <a:r>
              <a:rPr lang="en-US" altLang="en-US" b="0" smtClean="0"/>
              <a:t>Unit 1: Winter Storms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Times New Roman" pitchFamily="18" charset="0"/>
              </a:rPr>
              <a:t>Cold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Windchill</a:t>
            </a:r>
          </a:p>
          <a:p>
            <a:pPr eaLnBrk="1" hangingPunct="1"/>
            <a:r>
              <a:rPr lang="en-US" altLang="en-US" smtClean="0"/>
              <a:t>Frostbite</a:t>
            </a:r>
          </a:p>
          <a:p>
            <a:pPr eaLnBrk="1" hangingPunct="1"/>
            <a:r>
              <a:rPr lang="en-US" altLang="en-US" smtClean="0"/>
              <a:t>Hypothermia</a:t>
            </a:r>
          </a:p>
        </p:txBody>
      </p:sp>
      <p:sp>
        <p:nvSpPr>
          <p:cNvPr id="10244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 smtClean="0"/>
              <a:t>W-</a:t>
            </a:r>
            <a:fld id="{4CD6F49E-A0F6-4CDC-8734-CF9965F8D937}" type="slidenum">
              <a:rPr lang="en-US" altLang="en-US" b="0" smtClean="0"/>
              <a:pPr eaLnBrk="1" hangingPunct="1"/>
              <a:t>7</a:t>
            </a:fld>
            <a:endParaRPr lang="en-US" altLang="en-US" b="0" smtClean="0"/>
          </a:p>
        </p:txBody>
      </p:sp>
      <p:sp>
        <p:nvSpPr>
          <p:cNvPr id="1024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144838" y="6245225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 smtClean="0"/>
              <a:t>CERT Basic Training</a:t>
            </a:r>
          </a:p>
          <a:p>
            <a:pPr eaLnBrk="1" hangingPunct="1"/>
            <a:r>
              <a:rPr lang="en-US" altLang="en-US" b="0" smtClean="0"/>
              <a:t>Unit 1: Winter Storms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Times New Roman" pitchFamily="18" charset="0"/>
              </a:rPr>
              <a:t>Winter Storm Preparedness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Understand the risk</a:t>
            </a:r>
          </a:p>
          <a:p>
            <a:pPr eaLnBrk="1" hangingPunct="1"/>
            <a:r>
              <a:rPr lang="en-US" altLang="en-US" smtClean="0"/>
              <a:t>Prepare your home</a:t>
            </a:r>
          </a:p>
          <a:p>
            <a:pPr eaLnBrk="1" hangingPunct="1"/>
            <a:r>
              <a:rPr lang="en-US" altLang="en-US" smtClean="0"/>
              <a:t>Service snow removal equipment </a:t>
            </a:r>
          </a:p>
          <a:p>
            <a:pPr eaLnBrk="1" hangingPunct="1"/>
            <a:r>
              <a:rPr lang="en-US" altLang="en-US" smtClean="0"/>
              <a:t>Keep vehicle’s gas tank full</a:t>
            </a:r>
          </a:p>
          <a:p>
            <a:pPr eaLnBrk="1" hangingPunct="1"/>
            <a:r>
              <a:rPr lang="en-US" altLang="en-US" smtClean="0"/>
              <a:t>Pay attention to warnings  </a:t>
            </a:r>
          </a:p>
        </p:txBody>
      </p:sp>
      <p:sp>
        <p:nvSpPr>
          <p:cNvPr id="11268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 smtClean="0"/>
              <a:t>W-</a:t>
            </a:r>
            <a:fld id="{FCA975EC-FD22-4922-BB8B-08602970038A}" type="slidenum">
              <a:rPr lang="en-US" altLang="en-US" b="0" smtClean="0"/>
              <a:pPr eaLnBrk="1" hangingPunct="1"/>
              <a:t>8</a:t>
            </a:fld>
            <a:endParaRPr lang="en-US" altLang="en-US" b="0" smtClean="0"/>
          </a:p>
        </p:txBody>
      </p:sp>
      <p:sp>
        <p:nvSpPr>
          <p:cNvPr id="11270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144838" y="6245225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 smtClean="0"/>
              <a:t>CERT Basic Training</a:t>
            </a:r>
          </a:p>
          <a:p>
            <a:pPr eaLnBrk="1" hangingPunct="1"/>
            <a:r>
              <a:rPr lang="en-US" altLang="en-US" b="0" smtClean="0"/>
              <a:t>Unit 1: Winter Storms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ert_ppt_template_all but TTT">
  <a:themeElements>
    <a:clrScheme name="Cert_ppt_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ert_ppt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ert_ppt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rt_ppt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rt_ppt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rt_ppt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rt_ppt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rt_ppt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rt_ppt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rt_ppt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rt_ppt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rt_ppt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rt_ppt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rt_ppt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EC4E6717E8D334DB41EECC6BFB9AFD2" ma:contentTypeVersion="0" ma:contentTypeDescription="Create a new document." ma:contentTypeScope="" ma:versionID="e040c4fd0f68f005cdd4875e4a8a37c5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76CC670E-C15A-4441-8C1E-34A1A2C20B5E}">
  <ds:schemaRefs>
    <ds:schemaRef ds:uri="http://purl.org/dc/elements/1.1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07F979D-A8A5-4D0D-9F93-E1AD6FC0BA4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9906A49-F61E-4E7E-976B-3811A3BF41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Cert_ppt_template_all but TTT.pot</Template>
  <TotalTime>929</TotalTime>
  <Words>295</Words>
  <Application>Microsoft Office PowerPoint</Application>
  <PresentationFormat>On-screen Show (4:3)</PresentationFormat>
  <Paragraphs>96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Cert_ppt_template_all but TTT</vt:lpstr>
      <vt:lpstr>Winter Storms</vt:lpstr>
      <vt:lpstr>Winter Storms</vt:lpstr>
      <vt:lpstr>Winter Storm Risks</vt:lpstr>
      <vt:lpstr>Elements of Winter Storms</vt:lpstr>
      <vt:lpstr>Types of Snow</vt:lpstr>
      <vt:lpstr>Ice</vt:lpstr>
      <vt:lpstr>Winter Flooding</vt:lpstr>
      <vt:lpstr>Cold</vt:lpstr>
      <vt:lpstr>Winter Storm Preparedness</vt:lpstr>
      <vt:lpstr>During a Winter Storm</vt:lpstr>
      <vt:lpstr>Winter Travel</vt:lpstr>
    </vt:vector>
  </TitlesOfParts>
  <Company>FEMA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 Basic Training Hazards – Winter Storms</dc:title>
  <dc:subject>This presentation discusses Community Emergency Response Team (CERT) Basic Training winter storm hazards.</dc:subject>
  <dc:creator>FEMA;Community Emergency Response Team;CitizenCorps</dc:creator>
  <cp:keywords>FEMA, CERT, basic, training, hazards, winter, storms, storm</cp:keywords>
  <cp:lastModifiedBy>Jones, Cynthia</cp:lastModifiedBy>
  <cp:revision>152</cp:revision>
  <cp:lastPrinted>2005-12-21T16:28:49Z</cp:lastPrinted>
  <dcterms:created xsi:type="dcterms:W3CDTF">2005-12-20T16:22:26Z</dcterms:created>
  <dcterms:modified xsi:type="dcterms:W3CDTF">2016-03-01T20:45:07Z</dcterms:modified>
</cp:coreProperties>
</file>